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48"/>
  </p:notesMasterIdLst>
  <p:sldIdLst>
    <p:sldId id="256" r:id="rId2"/>
    <p:sldId id="257" r:id="rId3"/>
    <p:sldId id="258" r:id="rId4"/>
    <p:sldId id="261" r:id="rId5"/>
    <p:sldId id="262" r:id="rId6"/>
    <p:sldId id="264" r:id="rId7"/>
    <p:sldId id="268" r:id="rId8"/>
    <p:sldId id="266" r:id="rId9"/>
    <p:sldId id="269" r:id="rId10"/>
    <p:sldId id="271" r:id="rId11"/>
    <p:sldId id="282" r:id="rId12"/>
    <p:sldId id="267" r:id="rId13"/>
    <p:sldId id="272" r:id="rId14"/>
    <p:sldId id="283" r:id="rId15"/>
    <p:sldId id="284" r:id="rId16"/>
    <p:sldId id="285" r:id="rId17"/>
    <p:sldId id="273" r:id="rId18"/>
    <p:sldId id="286" r:id="rId19"/>
    <p:sldId id="259" r:id="rId20"/>
    <p:sldId id="263" r:id="rId21"/>
    <p:sldId id="265" r:id="rId22"/>
    <p:sldId id="270" r:id="rId23"/>
    <p:sldId id="278" r:id="rId24"/>
    <p:sldId id="279" r:id="rId25"/>
    <p:sldId id="280" r:id="rId26"/>
    <p:sldId id="275" r:id="rId27"/>
    <p:sldId id="276" r:id="rId28"/>
    <p:sldId id="277" r:id="rId29"/>
    <p:sldId id="281" r:id="rId30"/>
    <p:sldId id="274" r:id="rId31"/>
    <p:sldId id="287" r:id="rId32"/>
    <p:sldId id="288" r:id="rId33"/>
    <p:sldId id="290" r:id="rId34"/>
    <p:sldId id="291" r:id="rId35"/>
    <p:sldId id="295" r:id="rId36"/>
    <p:sldId id="293" r:id="rId37"/>
    <p:sldId id="294" r:id="rId38"/>
    <p:sldId id="297" r:id="rId39"/>
    <p:sldId id="298" r:id="rId40"/>
    <p:sldId id="299" r:id="rId41"/>
    <p:sldId id="300" r:id="rId42"/>
    <p:sldId id="289" r:id="rId43"/>
    <p:sldId id="292" r:id="rId44"/>
    <p:sldId id="296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F9C38-0318-45D9-89C0-2235A8B1D1C5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C28D6-E5E0-4478-A02A-4B5B92FC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9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4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 is characteristic and more or less the same for each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C28D6-E5E0-4478-A02A-4B5B92FCD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52ED-CDE9-43F5-A94F-27E74EBAE0E2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2399-B9B8-4C87-880A-D1DFC1291B63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204C-A737-4CA1-830A-5B66A5C3615B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96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B709-221C-4C29-B9BB-C270A722AA31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E3DF-DD1D-4B0E-9B1A-263F4104CD4F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513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27E0-0D77-4E24-8AFA-3645CE221FA6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5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BBBF-5088-4FD4-8774-ED2C602CB8DB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3A6CB-A103-473D-BDEA-7AE8E8C20044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8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29672"/>
            <a:ext cx="8596668" cy="9051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6436"/>
            <a:ext cx="8596668" cy="430492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B61FF-3D9D-4B69-8C20-3FFEB9E7930C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3082AC6-481F-4D5B-BFB3-31689B588E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79ED8-1E37-4475-BFCF-7AC7A2312829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5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D061-4C28-4BA4-9531-B169FCE7CB83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E5CC-5248-45AF-8107-8516A6AEB35C}" type="datetime1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6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E3EB-6C56-4387-B1E8-B47140AC857C}" type="datetime1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C8C4-F601-4A2A-8AF4-E849F740C006}" type="datetime1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0578E-CF63-4795-98D0-7DADAE771A9A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2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E068-E512-4CC9-A0CE-9864294BB89C}" type="datetime1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3DAA-BDC9-41AD-B81A-C577067FCCD6}" type="datetime1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082AC6-481F-4D5B-BFB3-31689B588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housenumbers/" TargetMode="External"/><Relationship Id="rId2" Type="http://schemas.openxmlformats.org/officeDocument/2006/relationships/hyperlink" Target="https://www.tensorflow.org/datasets/catalog/food10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places365_small" TargetMode="External"/><Relationship Id="rId2" Type="http://schemas.openxmlformats.org/officeDocument/2006/relationships/hyperlink" Target="https://www.tensorflow.org/datasets/catalog/dt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rchitecture-of-EfficientNet-B0-with-MBConv-as-Basic-building-blocks_fig4_34441035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DA65-D704-223B-61EE-68AE873F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1406012"/>
            <a:ext cx="8305527" cy="2418681"/>
          </a:xfrm>
        </p:spPr>
        <p:txBody>
          <a:bodyPr/>
          <a:lstStyle/>
          <a:p>
            <a:pPr algn="l"/>
            <a:r>
              <a:rPr lang="en-US" sz="4800" dirty="0"/>
              <a:t>Advanced Out-Of-Distribution (OOD) Detection for </a:t>
            </a:r>
            <a:br>
              <a:rPr lang="en-US" sz="4800" dirty="0"/>
            </a:br>
            <a:r>
              <a:rPr lang="en-US" sz="4800" dirty="0"/>
              <a:t>Multi-Class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FCFCA-A270-41DB-5D44-B5DB826A0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Final Project Computer Vision @ La Sapienza 2025</a:t>
            </a:r>
          </a:p>
          <a:p>
            <a:pPr algn="l"/>
            <a:r>
              <a:rPr lang="en-US" dirty="0"/>
              <a:t>Author: Janne David Rotter </a:t>
            </a:r>
          </a:p>
          <a:p>
            <a:pPr algn="l"/>
            <a:r>
              <a:rPr lang="en-US" dirty="0" err="1"/>
              <a:t>Matricola</a:t>
            </a:r>
            <a:r>
              <a:rPr lang="en-US" dirty="0"/>
              <a:t>: 2223529</a:t>
            </a:r>
          </a:p>
        </p:txBody>
      </p:sp>
    </p:spTree>
    <p:extLst>
      <p:ext uri="{BB962C8B-B14F-4D97-AF65-F5344CB8AC3E}">
        <p14:creationId xmlns:p14="http://schemas.microsoft.com/office/powerpoint/2010/main" val="141828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98F0-4907-0639-D585-3F6F2952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and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6EE8-48A6-2557-C4DB-C75272DA2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evaluate the OOD methods I used two metrics with wide research adaptation</a:t>
            </a:r>
            <a:r>
              <a:rPr lang="en-US" sz="2400" baseline="30000" dirty="0"/>
              <a:t>[1,4,7,8,15]</a:t>
            </a:r>
            <a:r>
              <a:rPr lang="en-US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Area Under the Receiver Operator Curve (AUROC): </a:t>
            </a:r>
            <a:r>
              <a:rPr lang="en-US" sz="2000" dirty="0"/>
              <a:t>Measures how well the OOD-detector separates ID from OOD samples across all possible thresholds.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False Positive Rate at 95% True Positive Rate (FPR95):  </a:t>
            </a:r>
            <a:r>
              <a:rPr lang="en-US" sz="2000" dirty="0"/>
              <a:t>Measures the False Positive Rate when the model correctly classifies 95% of ID Data. Tends to be more practically relevant as in reality we care for high TPR while keeping FPR low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CDF29-7B63-8BD8-1297-7761D380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5C76-D6F3-4200-335E-DE85F0C1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FF02C-A01C-C477-47DB-D1F9133B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DBDCE910-0AE6-9E21-63E3-6257305F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8" y="1542287"/>
            <a:ext cx="6114720" cy="458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2426D-3B35-2CD2-38AB-DA179A8BC6DF}"/>
              </a:ext>
            </a:extLst>
          </p:cNvPr>
          <p:cNvSpPr txBox="1"/>
          <p:nvPr/>
        </p:nvSpPr>
        <p:spPr>
          <a:xfrm>
            <a:off x="2504792" y="6041362"/>
            <a:ext cx="74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2</a:t>
            </a:r>
            <a:r>
              <a:rPr lang="en-US" dirty="0"/>
              <a:t>: Example ROC curve</a:t>
            </a:r>
          </a:p>
        </p:txBody>
      </p:sp>
    </p:spTree>
    <p:extLst>
      <p:ext uri="{BB962C8B-B14F-4D97-AF65-F5344CB8AC3E}">
        <p14:creationId xmlns:p14="http://schemas.microsoft.com/office/powerpoint/2010/main" val="429009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98C2-5614-10F0-FAD6-FB79EC5F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2BF2-7259-5D91-CC73-B855241B6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Python3 running in Google </a:t>
            </a:r>
            <a:r>
              <a:rPr lang="en-US" sz="2400" dirty="0" err="1"/>
              <a:t>Colab</a:t>
            </a:r>
            <a:r>
              <a:rPr lang="en-US" sz="2400" dirty="0"/>
              <a:t> using </a:t>
            </a:r>
            <a:r>
              <a:rPr lang="en-US" sz="2400" dirty="0" err="1"/>
              <a:t>PyTorch</a:t>
            </a:r>
            <a:r>
              <a:rPr lang="en-US" sz="2400" dirty="0"/>
              <a:t>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Bottleneck: Limited GPU usage (T4 GPU)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My model achieves up to 77.20% Top-1 accuracy on ID-test split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keep intermediate model parameters during training for later evaluation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3BB5E-DF56-BD81-2800-DC381542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D629-3913-C17D-39F9-33887BB8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Content Placeholder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A19297E-7018-4661-2D0A-369BFF809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r="17473"/>
          <a:stretch/>
        </p:blipFill>
        <p:spPr>
          <a:xfrm rot="5400000">
            <a:off x="3833695" y="-696649"/>
            <a:ext cx="2486162" cy="90694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6582A-F872-2F58-A26B-26D6366C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3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36CB-C7A0-2C33-BE5C-BAD2386E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DF5C1-5147-9BE0-93BF-455849341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</a:t>
            </a:r>
            <a:r>
              <a:rPr lang="en-US" sz="2400" dirty="0" err="1"/>
              <a:t>FeatureNorm</a:t>
            </a:r>
            <a:r>
              <a:rPr lang="en-US" sz="2400" dirty="0"/>
              <a:t>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7CD82-488E-C5FC-3D41-61B23318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57D53A8-7A05-E7EA-01C5-3F2CA5D0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6"/>
          <a:stretch/>
        </p:blipFill>
        <p:spPr>
          <a:xfrm>
            <a:off x="1170040" y="2254761"/>
            <a:ext cx="6680419" cy="43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9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7764-4675-3DA7-877A-049726DA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877C-8F37-3A37-995B-DCB289EB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 visualization of the </a:t>
            </a:r>
            <a:r>
              <a:rPr lang="en-US" sz="2400" dirty="0" err="1"/>
              <a:t>FeatureNorm</a:t>
            </a:r>
            <a:r>
              <a:rPr lang="en-US" sz="2400" dirty="0"/>
              <a:t> results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5B1B-458C-EC0A-C865-A1C3C48B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639110FB-EF8B-7002-88E3-F153D7F6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2"/>
          <a:stretch/>
        </p:blipFill>
        <p:spPr>
          <a:xfrm>
            <a:off x="1527715" y="2363502"/>
            <a:ext cx="6154193" cy="43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988E-8DE8-407D-8277-300E0CFE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6455-111A-33B7-F4B4-2BCF2E58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Visualization of MSP score depending on model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Note that this was only evaluated on 700 images per model per dataset (high noise expected)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BC518-512B-AF2A-7444-ADC5D80A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11" descr="A graph with a line graph&#10;&#10;AI-generated content may be incorrect.">
            <a:extLst>
              <a:ext uri="{FF2B5EF4-FFF2-40B4-BE49-F238E27FC236}">
                <a16:creationId xmlns:a16="http://schemas.microsoft.com/office/drawing/2014/main" id="{78984B07-5F2E-9B90-5585-37DCB9CF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10" y="3139574"/>
            <a:ext cx="6197377" cy="37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5742-2267-F5B2-9CEE-A2CF82B1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9C65-306E-AA7B-D182-C43368B9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 the given setting </a:t>
            </a:r>
            <a:r>
              <a:rPr lang="en-US" sz="2400" dirty="0" err="1"/>
              <a:t>FeatureNorm</a:t>
            </a:r>
            <a:r>
              <a:rPr lang="en-US" sz="2400" dirty="0"/>
              <a:t> seems to work best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This was to be expected based on common results in research</a:t>
            </a:r>
            <a:r>
              <a:rPr lang="en-US" sz="2200" baseline="30000" dirty="0"/>
              <a:t>[8]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Model accuracy does not seem to significantly influence post-hoc OOD-Detection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5703-EEE0-8B62-0A55-B84D7134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C1D-0B5C-776F-1A66-1C48D886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FB31-466B-039F-EE6C-581C7D37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Limitations and future works: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Computational resources bottleneck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on larger junks of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Experimentations with more diverse model performances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Usage of more diverse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Possible inclusion of an ensemble method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9BE5-B6B1-8F04-9988-54C26915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708B-31E3-A7C1-BC49-C18B3661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CE69-EFD3-7A5C-1E46-34AE0CDA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[1] Liu, W., Wang, X., Owens, J., &amp; Li, Y. (2020). Energy-based out-of-distribution detection.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33</a:t>
            </a:r>
            <a:r>
              <a:rPr lang="en-US" dirty="0"/>
              <a:t>, 21464-21475.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[2] </a:t>
            </a:r>
            <a:r>
              <a:rPr lang="de-DE" dirty="0" err="1"/>
              <a:t>Hendrycks</a:t>
            </a:r>
            <a:r>
              <a:rPr lang="de-DE" dirty="0"/>
              <a:t>, D., </a:t>
            </a:r>
            <a:r>
              <a:rPr lang="de-DE" dirty="0" err="1"/>
              <a:t>Mazeika</a:t>
            </a:r>
            <a:r>
              <a:rPr lang="de-DE" dirty="0"/>
              <a:t>, M., &amp; </a:t>
            </a:r>
            <a:r>
              <a:rPr lang="de-DE" dirty="0" err="1"/>
              <a:t>Dietterich</a:t>
            </a:r>
            <a:r>
              <a:rPr lang="de-DE" dirty="0"/>
              <a:t>, T. (2018). Deep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exposure</a:t>
            </a:r>
            <a:r>
              <a:rPr lang="de-DE" dirty="0"/>
              <a:t>. </a:t>
            </a:r>
            <a:r>
              <a:rPr lang="de-DE" i="1" dirty="0" err="1"/>
              <a:t>arXiv</a:t>
            </a:r>
            <a:r>
              <a:rPr lang="de-DE" i="1" dirty="0"/>
              <a:t> </a:t>
            </a:r>
            <a:r>
              <a:rPr lang="de-DE" i="1" dirty="0" err="1"/>
              <a:t>preprint</a:t>
            </a:r>
            <a:r>
              <a:rPr lang="de-DE" i="1" dirty="0"/>
              <a:t> arXiv:1812.04606</a:t>
            </a:r>
            <a:r>
              <a:rPr lang="de-DE" dirty="0"/>
              <a:t>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[3] Lee, K., Lee, H., Lee, K., &amp; Shin, J. (2017). Training confidence-calibrated classifiers for detecting out-of-distribution samples. </a:t>
            </a:r>
            <a:r>
              <a:rPr lang="en-US" i="1" dirty="0" err="1"/>
              <a:t>arXiv</a:t>
            </a:r>
            <a:r>
              <a:rPr lang="en-US" i="1" dirty="0"/>
              <a:t> preprint arXiv:1711.09325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[4] Liang, S., Li, Y., &amp; Srikant, R. (2017). Enhancing the reliability of out-of-distribution image detection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arXiv:1706.02690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27FD2-7FC7-BF3D-BB06-7FDE16DFB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5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B696-431F-E2FE-13AA-4A06E098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93058"/>
            <a:ext cx="8596668" cy="937342"/>
          </a:xfrm>
        </p:spPr>
        <p:txBody>
          <a:bodyPr/>
          <a:lstStyle/>
          <a:p>
            <a:r>
              <a:rPr lang="en-US" sz="40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C7A2B-342E-CAE4-4A3B-3C0D4DF3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Related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Proposed Methods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Datasets and Metrics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Implementation details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Experimental results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Conclusion and future work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References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BC4F3-8073-F173-7686-F6F37EC3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EF44-9DAE-B9E5-9456-54D78DB9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4971-2083-26C9-5DE0-FA16FC998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[5] Hendrycks, D., &amp; Gimpel, K. (2016). A baseline for detecting misclassified and out-of-distribution examples in neural networks. </a:t>
            </a:r>
            <a:r>
              <a:rPr lang="en-US" i="1" dirty="0" err="1"/>
              <a:t>arXiv</a:t>
            </a:r>
            <a:r>
              <a:rPr lang="en-US" i="1" dirty="0"/>
              <a:t> preprint arXiv:1610.02136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[6] </a:t>
            </a:r>
            <a:r>
              <a:rPr lang="de-DE" dirty="0" err="1"/>
              <a:t>Dhamija</a:t>
            </a:r>
            <a:r>
              <a:rPr lang="de-DE" dirty="0"/>
              <a:t>, A. R., Günther, M., &amp; </a:t>
            </a:r>
            <a:r>
              <a:rPr lang="de-DE" dirty="0" err="1"/>
              <a:t>Boult</a:t>
            </a:r>
            <a:r>
              <a:rPr lang="de-DE" dirty="0"/>
              <a:t>, T. (2018). </a:t>
            </a:r>
            <a:r>
              <a:rPr lang="de-DE" dirty="0" err="1"/>
              <a:t>Reducing</a:t>
            </a:r>
            <a:r>
              <a:rPr lang="de-DE" dirty="0"/>
              <a:t> network </a:t>
            </a:r>
            <a:r>
              <a:rPr lang="de-DE" dirty="0" err="1"/>
              <a:t>agnostophobia</a:t>
            </a:r>
            <a:r>
              <a:rPr lang="de-DE" dirty="0"/>
              <a:t>. </a:t>
            </a:r>
            <a:r>
              <a:rPr lang="de-DE" i="1" dirty="0" err="1"/>
              <a:t>Advances</a:t>
            </a:r>
            <a:r>
              <a:rPr lang="de-DE" i="1" dirty="0"/>
              <a:t> in </a:t>
            </a:r>
            <a:r>
              <a:rPr lang="de-DE" i="1" dirty="0" err="1"/>
              <a:t>Neural</a:t>
            </a:r>
            <a:r>
              <a:rPr lang="de-DE" i="1" dirty="0"/>
              <a:t> Information Processing Systems</a:t>
            </a:r>
            <a:r>
              <a:rPr lang="de-DE" dirty="0"/>
              <a:t>, </a:t>
            </a:r>
            <a:r>
              <a:rPr lang="de-DE" i="1" dirty="0"/>
              <a:t>31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[7] </a:t>
            </a:r>
            <a:r>
              <a:rPr lang="en-US" dirty="0"/>
              <a:t>Huang, R., Geng, A., &amp; Li, Y. (2021). On the importance of gradients for detecting distributional shifts in the wild. </a:t>
            </a:r>
            <a:r>
              <a:rPr lang="en-US" i="1" dirty="0"/>
              <a:t>Advances in Neural Information Processing Systems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, 677-689.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[8] Tang, K., Hou, C., Peng, W., Chen, R., Zhu, P., Wang, W., &amp; Tian, Z. (2024). CORES: Convolutional response-based score for out-of-distribution detection. In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 (pp. 10916-10925).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FEB4-0D01-7058-36F8-3F86E715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2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D013-6A6B-3760-84F5-11BC87A8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549ED-5B8A-369F-D587-105F7C585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[9] Philip, A. R. (2024). Optimizing Food101 Classification with Transfer Learning: A Fine-Tuning Approach Using EfficientNetB0. </a:t>
            </a:r>
            <a:r>
              <a:rPr lang="en-US" i="1" dirty="0"/>
              <a:t>International Journal of Intelligent Information Systems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(4), 59-77.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[10] Tan, M., &amp; Le, Q. (2019, May). </a:t>
            </a:r>
            <a:r>
              <a:rPr lang="en-US" dirty="0" err="1"/>
              <a:t>Efficientnet</a:t>
            </a:r>
            <a:r>
              <a:rPr lang="en-US" dirty="0"/>
              <a:t>: Rethinking model scaling for convolutional neural networks. In </a:t>
            </a:r>
            <a:r>
              <a:rPr lang="en-US" i="1" dirty="0"/>
              <a:t>International conference on machine learning</a:t>
            </a:r>
            <a:r>
              <a:rPr lang="en-US" dirty="0"/>
              <a:t> (pp. 6105-6114). PMLR.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[11] TensorFlow Datasets. (n.d.). </a:t>
            </a:r>
            <a:r>
              <a:rPr lang="en-US" i="1" dirty="0"/>
              <a:t>Food-101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https://www.tensorflow.org/datasets/catalog/food101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[12] Netzer, Y., Wang, T., Coates, A., Bissacco, A., Wu, B., &amp; Ng, A. Y. (2011). </a:t>
            </a:r>
            <a:r>
              <a:rPr lang="en-US" i="1" dirty="0"/>
              <a:t>Street View House Numbers (SVHN)</a:t>
            </a:r>
            <a:r>
              <a:rPr lang="en-US" dirty="0"/>
              <a:t> [Data set]. Stanford University. </a:t>
            </a:r>
            <a:r>
              <a:rPr lang="en-US" dirty="0">
                <a:hlinkClick r:id="rId3"/>
              </a:rPr>
              <a:t>http://ufldl.stanford.edu/housenumbers/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21DD4-052C-1EB2-51BC-F2700851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7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66D5-24BF-493D-30EA-251176ED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41AF-652B-DE05-A03D-B8038301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[13] TensorFlow Datasets. (n.d.). </a:t>
            </a:r>
            <a:r>
              <a:rPr lang="en-US" i="1" dirty="0"/>
              <a:t>Textures DTD</a:t>
            </a:r>
            <a:r>
              <a:rPr lang="en-US" dirty="0"/>
              <a:t> [Data set]. TensorFlow. </a:t>
            </a:r>
            <a:r>
              <a:rPr lang="en-US" dirty="0">
                <a:hlinkClick r:id="rId2"/>
              </a:rPr>
              <a:t>https://www.tensorflow.org/datasets/catalog/dtd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[14] TensorFlow Datasets. (n.d.). </a:t>
            </a:r>
            <a:r>
              <a:rPr lang="en-US" i="1" dirty="0"/>
              <a:t>Places 365 Small </a:t>
            </a:r>
            <a:r>
              <a:rPr lang="en-US" dirty="0"/>
              <a:t>[Data set]. TensorFlow. </a:t>
            </a:r>
            <a:r>
              <a:rPr lang="en-US" dirty="0">
                <a:hlinkClick r:id="rId3"/>
              </a:rPr>
              <a:t>https://www.tensorflow.org/datasets/catalog/places365_small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[15] </a:t>
            </a:r>
            <a:r>
              <a:rPr lang="de-DE" dirty="0"/>
              <a:t>Sharifi, S., </a:t>
            </a:r>
            <a:r>
              <a:rPr lang="de-DE" dirty="0" err="1"/>
              <a:t>Entesari</a:t>
            </a:r>
            <a:r>
              <a:rPr lang="de-DE" dirty="0"/>
              <a:t>, T., </a:t>
            </a:r>
            <a:r>
              <a:rPr lang="de-DE" dirty="0" err="1"/>
              <a:t>Safaei</a:t>
            </a:r>
            <a:r>
              <a:rPr lang="de-DE" dirty="0"/>
              <a:t>, B., Patel, V. M., &amp; </a:t>
            </a:r>
            <a:r>
              <a:rPr lang="de-DE" dirty="0" err="1"/>
              <a:t>Fazlyab</a:t>
            </a:r>
            <a:r>
              <a:rPr lang="de-DE" dirty="0"/>
              <a:t>, M. (2024, September). Gradient-</a:t>
            </a:r>
            <a:r>
              <a:rPr lang="de-DE" dirty="0" err="1"/>
              <a:t>regularized</a:t>
            </a:r>
            <a:r>
              <a:rPr lang="de-DE" dirty="0"/>
              <a:t> out-</a:t>
            </a:r>
            <a:r>
              <a:rPr lang="de-DE" dirty="0" err="1"/>
              <a:t>of</a:t>
            </a:r>
            <a:r>
              <a:rPr lang="de-DE" dirty="0"/>
              <a:t>-distribution </a:t>
            </a:r>
            <a:r>
              <a:rPr lang="de-DE" dirty="0" err="1"/>
              <a:t>detection</a:t>
            </a:r>
            <a:r>
              <a:rPr lang="de-DE" dirty="0"/>
              <a:t>. In </a:t>
            </a:r>
            <a:r>
              <a:rPr lang="de-DE" i="1" dirty="0"/>
              <a:t>European Conference on Computer Vision</a:t>
            </a:r>
            <a:r>
              <a:rPr lang="de-DE" dirty="0"/>
              <a:t> (pp. 459-478). Cham: Springer Nature </a:t>
            </a:r>
            <a:r>
              <a:rPr lang="de-DE" dirty="0" err="1"/>
              <a:t>Switzerland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[16] </a:t>
            </a:r>
            <a:r>
              <a:rPr lang="en-US" dirty="0"/>
              <a:t>Ahmed, T. (2020). </a:t>
            </a:r>
            <a:r>
              <a:rPr lang="en-US" i="1" dirty="0"/>
              <a:t>Architecture of EfficientNet-B0 with </a:t>
            </a:r>
            <a:r>
              <a:rPr lang="en-US" i="1" dirty="0" err="1"/>
              <a:t>MBConv</a:t>
            </a:r>
            <a:r>
              <a:rPr lang="en-US" i="1" dirty="0"/>
              <a:t> as basic building blocks</a:t>
            </a:r>
            <a:r>
              <a:rPr lang="en-US" dirty="0"/>
              <a:t> [Figure]. In Understanding </a:t>
            </a:r>
            <a:r>
              <a:rPr lang="en-US" dirty="0" err="1"/>
              <a:t>EfficientNet</a:t>
            </a:r>
            <a:r>
              <a:rPr lang="en-US" dirty="0"/>
              <a:t>: A Modern CNN Architecture. ResearchGate. </a:t>
            </a:r>
            <a:r>
              <a:rPr lang="en-US" dirty="0">
                <a:hlinkClick r:id="rId4"/>
              </a:rPr>
              <a:t>https://www.researchgate.net/figure/Architecture-of-EfficientNet-B0-with-MBConv-as-Basic-building-blocks_fig4_344410350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EFE8-C7F1-20FD-A1E0-31F0ED67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7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525C-5FF5-7EA2-EA05-42AC8720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ID-Data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B6C4E-85E2-BBDD-6796-960FEAD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close up of food&#10;&#10;AI-generated content may be incorrect.">
            <a:extLst>
              <a:ext uri="{FF2B5EF4-FFF2-40B4-BE49-F238E27FC236}">
                <a16:creationId xmlns:a16="http://schemas.microsoft.com/office/drawing/2014/main" id="{0F2242A0-8311-EDF8-5880-23664A868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12259"/>
            <a:ext cx="8731045" cy="29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8413-AF84-2730-206F-9667A204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C12B-C2D6-E219-D373-8DE64E2F9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includes: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horizontal flip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crop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rotation (small angles)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color jitter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Random Gaussian noise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Augmentation is applied with 50% probability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F708-EF5E-78C6-B28D-571FB258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1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14E-7E7E-3C24-070E-AF94D680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BDD-0280-195E-697D-61F8CC38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close-up of a plate of food&#10;&#10;AI-generated content may be incorrect.">
            <a:extLst>
              <a:ext uri="{FF2B5EF4-FFF2-40B4-BE49-F238E27FC236}">
                <a16:creationId xmlns:a16="http://schemas.microsoft.com/office/drawing/2014/main" id="{26642CF3-D6D5-0317-DBA8-0A98F5FE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8" b="36709"/>
          <a:stretch/>
        </p:blipFill>
        <p:spPr>
          <a:xfrm>
            <a:off x="1272825" y="2212137"/>
            <a:ext cx="8001177" cy="39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A54A-C234-7DCA-940E-051062BA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Efficient-Net B0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248C-6363-F401-1D6D-D906519F4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EfficientNets</a:t>
            </a:r>
            <a:r>
              <a:rPr lang="en-US" dirty="0"/>
              <a:t> are mainly chosen for their compound scaling method, which systematically adjusts the network’s width, depth, and input resolution together using predefined scaling coefficients.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B0 is the most lightweight version of the Efficient-Net family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8229C-FC3A-A53A-4574-0C73E570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24C4D365-27C6-31C9-8B2A-B3F73C86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73" y="3258064"/>
            <a:ext cx="6171390" cy="2884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C890F-1734-3373-4524-61428EB20362}"/>
              </a:ext>
            </a:extLst>
          </p:cNvPr>
          <p:cNvSpPr txBox="1"/>
          <p:nvPr/>
        </p:nvSpPr>
        <p:spPr>
          <a:xfrm>
            <a:off x="2133600" y="6223924"/>
            <a:ext cx="552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n</a:t>
            </a:r>
            <a:r>
              <a:rPr lang="en-US" dirty="0"/>
              <a:t>: </a:t>
            </a:r>
            <a:r>
              <a:rPr lang="en-US" dirty="0" err="1"/>
              <a:t>Efficintnet</a:t>
            </a:r>
            <a:r>
              <a:rPr lang="en-US" dirty="0"/>
              <a:t> B0 architecture</a:t>
            </a:r>
            <a:r>
              <a:rPr lang="en-US" baseline="30000" dirty="0"/>
              <a:t>[16]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20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C8DD-4A5C-B00D-0292-ABE79041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Efficient-Net B0 is pretrained on ImageNet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Training was done in accordance to prior findings by Philip et al.</a:t>
                </a:r>
                <a:r>
                  <a:rPr lang="en-US" baseline="30000" dirty="0"/>
                  <a:t>[9]</a:t>
                </a:r>
                <a:r>
                  <a:rPr lang="en-US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Before training all layers except the top 100 were frozen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 used: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ADAM optimizer with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1e-4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Scheduler with </a:t>
                </a:r>
                <a:r>
                  <a:rPr lang="en-US" dirty="0" err="1"/>
                  <a:t>step_size</a:t>
                </a:r>
                <a:r>
                  <a:rPr lang="en-US" dirty="0"/>
                  <a:t>=5 and gamma=0.1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 total I trained for 5 epochs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B5CE9-A4B3-53F8-F7BA-6FE790996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06F7-813A-073A-036B-97D9468F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5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FD70-6E93-AFC7-C758-D43B8CA6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DC022-2089-B3D6-E4F9-CCFD0D85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1A198FD-3C9A-7A63-9566-D636A685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860295"/>
            <a:ext cx="8286030" cy="34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57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5010-DF40-6B5C-5EF2-2F8DE3B0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Dataset Comparison</a:t>
            </a:r>
          </a:p>
        </p:txBody>
      </p:sp>
      <p:pic>
        <p:nvPicPr>
          <p:cNvPr id="6" name="Content Placeholder 5" descr="A collage of images of food&#10;&#10;AI-generated content may be incorrect.">
            <a:extLst>
              <a:ext uri="{FF2B5EF4-FFF2-40B4-BE49-F238E27FC236}">
                <a16:creationId xmlns:a16="http://schemas.microsoft.com/office/drawing/2014/main" id="{0E15EA04-36B1-CBAF-EDF4-9A9E8D452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44" y="1736725"/>
            <a:ext cx="6457949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4783F-3E10-96BB-FC2A-6AD815FB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53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B477-436D-C2B7-9D8C-43E4D71B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4F82A-6F51-55EA-2CA9-91C7C489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B0A60-9A90-B33C-9B78-2FE7596D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9CFC95DD-33E4-C61E-E712-B251899F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760340-97D1-8784-5FA7-1FD5B032EE3D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C10FD-9DF9-8945-CECD-156CC146D4A2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FE29B56-53C3-BEE4-95F1-E23B58D0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4547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C80B8C9-0EC2-D4A9-3A4E-0FCEF666355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32860" y="3177694"/>
            <a:ext cx="1076607" cy="89519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62F0E-F19F-B541-DC49-59B749F7A0B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E0EEBA-53A1-E11A-AED0-FE864BA471F2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863707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EFB9-E41C-03C0-9282-EB980FEB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Score-based OOD detection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Given our model weights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input sample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compute 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Classify sample based on function g and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8E4FF-D11F-02D0-0250-8A7D6909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B5551-94CC-0BD7-5CFA-CD387569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A close up of black text&#10;&#10;AI-generated content may be incorrect.">
            <a:extLst>
              <a:ext uri="{FF2B5EF4-FFF2-40B4-BE49-F238E27FC236}">
                <a16:creationId xmlns:a16="http://schemas.microsoft.com/office/drawing/2014/main" id="{B04D231C-A99F-5107-77DA-D05271C6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48" y="3137147"/>
            <a:ext cx="4790659" cy="11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DE0-8085-A289-CCBA-E6BDEA61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17423-B5F9-5445-A945-A2C4DA27A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MSP works by taking the maximum SoftMax probability of a sample as a score</a:t>
            </a:r>
            <a:r>
              <a:rPr lang="en-US" sz="2400" baseline="30000" dirty="0"/>
              <a:t>[5]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FF3FE-C1BD-AF8C-17C0-77329F2F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677E630-981A-AD6B-5F87-F196CE38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0" y="2594111"/>
            <a:ext cx="6353961" cy="38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A49A-EBBB-9A36-9D23-0D16D304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54C43-F463-D080-2071-C51743BC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A graph of a line&#10;&#10;AI-generated content may be incorrect.">
            <a:extLst>
              <a:ext uri="{FF2B5EF4-FFF2-40B4-BE49-F238E27FC236}">
                <a16:creationId xmlns:a16="http://schemas.microsoft.com/office/drawing/2014/main" id="{C329AC84-CFDB-E065-88B0-F995203A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71" y="1367745"/>
            <a:ext cx="6718323" cy="50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37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3B1-53DF-D201-A5E9-0B498D25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ECF5-09D5-48AC-E5C6-87125E46A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Improves on the simple MSP approach by adding temperature scaling and input preprocessing in which the </a:t>
            </a:r>
            <a:r>
              <a:rPr lang="en-US" sz="2400" dirty="0" err="1"/>
              <a:t>softmax</a:t>
            </a:r>
            <a:r>
              <a:rPr lang="en-US" sz="2400" dirty="0"/>
              <a:t> score of any given input is increased, without the need for a class label at all</a:t>
            </a:r>
            <a:r>
              <a:rPr lang="en-US" sz="2400" baseline="30000" dirty="0"/>
              <a:t>[4]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4442C-47AC-E6F0-D3DA-9418FC8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A graph of data on a white background&#10;&#10;AI-generated content may be incorrect.">
            <a:extLst>
              <a:ext uri="{FF2B5EF4-FFF2-40B4-BE49-F238E27FC236}">
                <a16:creationId xmlns:a16="http://schemas.microsoft.com/office/drawing/2014/main" id="{921972C5-B5EC-B3AF-7068-B3EA90CE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6" y="3286999"/>
            <a:ext cx="5525620" cy="33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D3F5-47FB-6497-FB46-1D5762CB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</a:t>
            </a:r>
          </a:p>
        </p:txBody>
      </p:sp>
      <p:pic>
        <p:nvPicPr>
          <p:cNvPr id="6" name="Content Placeholder 5" descr="A graph with a blue line&#10;&#10;AI-generated content may be incorrect.">
            <a:extLst>
              <a:ext uri="{FF2B5EF4-FFF2-40B4-BE49-F238E27FC236}">
                <a16:creationId xmlns:a16="http://schemas.microsoft.com/office/drawing/2014/main" id="{14E9F2AC-2186-E336-099C-0734C062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C3BC-5C15-2D10-54C4-607BB005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AF78-4324-FE31-6ADC-DFEF088D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6B5C-BE70-B719-31E6-6B3688FB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 of taking the MSP we calculate an energy score from the raw logits:</a:t>
            </a:r>
            <a:r>
              <a:rPr lang="en-US" sz="2400" baseline="30000" dirty="0"/>
              <a:t>[1]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EFF7-9220-3D12-2177-4337D13A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2D53A51-55DE-D2DD-62C7-4263DC6B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44" y="3126659"/>
            <a:ext cx="4823019" cy="11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68E7-C569-F5C3-B76F-C6833B2C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pic>
        <p:nvPicPr>
          <p:cNvPr id="6" name="Content Placeholder 5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FA1C0273-BB59-FBFF-F926-A81FD0E3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1892044"/>
            <a:ext cx="6915529" cy="41493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75AD0-0835-9A3D-FBB8-7416E4635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84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9039-F644-4435-9844-FF141DB2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score</a:t>
            </a:r>
          </a:p>
        </p:txBody>
      </p:sp>
      <p:pic>
        <p:nvPicPr>
          <p:cNvPr id="6" name="Content Placeholder 5" descr="A graph of a line graph&#10;&#10;AI-generated content may be incorrect.">
            <a:extLst>
              <a:ext uri="{FF2B5EF4-FFF2-40B4-BE49-F238E27FC236}">
                <a16:creationId xmlns:a16="http://schemas.microsoft.com/office/drawing/2014/main" id="{882091EA-E712-33C1-8A08-E28CEC5F6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9AD0C-58D4-73A7-6C7F-3B8D956C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3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42DD-B893-364A-B56C-6D749C8D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BB29-8DF0-A84F-AE81-7CB308C8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GradNorm</a:t>
            </a:r>
            <a:r>
              <a:rPr lang="en-US" sz="2400" dirty="0"/>
              <a:t> utilizes information in the gradient of the KL-Divergence between output logits and a uniform distribution </a:t>
            </a:r>
            <a:r>
              <a:rPr lang="en-US" sz="2400" dirty="0" err="1"/>
              <a:t>w.r.t.</a:t>
            </a:r>
            <a:r>
              <a:rPr lang="en-US" sz="2400" dirty="0"/>
              <a:t> all model parameters</a:t>
            </a:r>
            <a:r>
              <a:rPr lang="en-US" sz="2400" baseline="30000" dirty="0"/>
              <a:t>[7]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F12A6-5ED4-708D-7B0A-01566153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E5B1E7C7-8691-FCF8-1674-3384A90C0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3" y="2807601"/>
            <a:ext cx="6164603" cy="36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7904-7BAF-DD40-D2B9-F05322D6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endParaRPr lang="en-US" dirty="0"/>
          </a:p>
        </p:txBody>
      </p:sp>
      <p:pic>
        <p:nvPicPr>
          <p:cNvPr id="6" name="Content Placeholder 5" descr="A graph of a curve&#10;&#10;AI-generated content may be incorrect.">
            <a:extLst>
              <a:ext uri="{FF2B5EF4-FFF2-40B4-BE49-F238E27FC236}">
                <a16:creationId xmlns:a16="http://schemas.microsoft.com/office/drawing/2014/main" id="{B134BA47-6DB8-1494-ACCC-44BFB4E5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2A0EB-6B83-A7EA-822E-86A70F5A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2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912F-3E0C-1977-FDE8-78B36E6E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6AC6-6AEC-C896-0389-051E926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7869-FA21-685A-B43A-856C8C6E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Assume we have a deep multi-class classification model 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98BD4-CB35-B42B-F52B-90FACAD2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A slice of pie on a plastic wrap&#10;&#10;AI-generated content may be incorrect.">
            <a:extLst>
              <a:ext uri="{FF2B5EF4-FFF2-40B4-BE49-F238E27FC236}">
                <a16:creationId xmlns:a16="http://schemas.microsoft.com/office/drawing/2014/main" id="{4F5349DC-2EC7-C7F4-73C7-CD6A8E3C3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2592799"/>
            <a:ext cx="1169790" cy="1169790"/>
          </a:xfrm>
          <a:prstGeom prst="rect">
            <a:avLst/>
          </a:prstGeom>
        </p:spPr>
      </p:pic>
      <p:pic>
        <p:nvPicPr>
          <p:cNvPr id="11" name="Picture 10" descr="The inside of a car with wires&#10;&#10;AI-generated content may be incorrect.">
            <a:extLst>
              <a:ext uri="{FF2B5EF4-FFF2-40B4-BE49-F238E27FC236}">
                <a16:creationId xmlns:a16="http://schemas.microsoft.com/office/drawing/2014/main" id="{72ED2C56-60D5-BEFB-B010-741A86C2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70" y="4320856"/>
            <a:ext cx="1169790" cy="1168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0CB6C-0FD4-A2FA-1EA8-2091134F0E15}"/>
              </a:ext>
            </a:extLst>
          </p:cNvPr>
          <p:cNvSpPr txBox="1"/>
          <p:nvPr/>
        </p:nvSpPr>
        <p:spPr>
          <a:xfrm>
            <a:off x="1300480" y="3752101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ID-Data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FE345-6F8C-818A-4E4C-3518D22DF943}"/>
              </a:ext>
            </a:extLst>
          </p:cNvPr>
          <p:cNvSpPr txBox="1"/>
          <p:nvPr/>
        </p:nvSpPr>
        <p:spPr>
          <a:xfrm>
            <a:off x="1280885" y="5503074"/>
            <a:ext cx="153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rebuchet MS (Body)"/>
              </a:rPr>
              <a:t>OOD-Data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870EF-C635-1803-1800-9A4FD86CC2FF}"/>
              </a:ext>
            </a:extLst>
          </p:cNvPr>
          <p:cNvSpPr/>
          <p:nvPr/>
        </p:nvSpPr>
        <p:spPr>
          <a:xfrm>
            <a:off x="3709467" y="3620308"/>
            <a:ext cx="2644878" cy="905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EE313A-B38F-F55A-FADA-DA9DC6EF5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94195"/>
              </p:ext>
            </p:extLst>
          </p:nvPr>
        </p:nvGraphicFramePr>
        <p:xfrm>
          <a:off x="7066538" y="3331210"/>
          <a:ext cx="264487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22439">
                  <a:extLst>
                    <a:ext uri="{9D8B030D-6E8A-4147-A177-3AD203B41FA5}">
                      <a16:colId xmlns:a16="http://schemas.microsoft.com/office/drawing/2014/main" val="3605016522"/>
                    </a:ext>
                  </a:extLst>
                </a:gridCol>
                <a:gridCol w="1322439">
                  <a:extLst>
                    <a:ext uri="{9D8B030D-6E8A-4147-A177-3AD203B41FA5}">
                      <a16:colId xmlns:a16="http://schemas.microsoft.com/office/drawing/2014/main" val="4570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Applepie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9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Pizza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94913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D76E10-4BCA-5E1A-CD69-D1AFB6720CE5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632860" y="4072890"/>
            <a:ext cx="1076607" cy="83243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1124C-4AC2-43DB-968C-48E0EC171E0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354345" y="4072890"/>
            <a:ext cx="712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F32233-FBA4-1F7C-425D-B0D02069B40F}"/>
              </a:ext>
            </a:extLst>
          </p:cNvPr>
          <p:cNvSpPr/>
          <p:nvPr/>
        </p:nvSpPr>
        <p:spPr>
          <a:xfrm>
            <a:off x="3342968" y="5167394"/>
            <a:ext cx="1465006" cy="777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BC62C-748E-16D0-57E8-23FFB2EE18D8}"/>
              </a:ext>
            </a:extLst>
          </p:cNvPr>
          <p:cNvSpPr txBox="1"/>
          <p:nvPr/>
        </p:nvSpPr>
        <p:spPr>
          <a:xfrm>
            <a:off x="4896874" y="5021493"/>
            <a:ext cx="4661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context overconfident predictions on OOD data can pose significant challenges e.g. safety concerns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E0676-6868-B542-0AEA-C86C07B3E1EB}"/>
              </a:ext>
            </a:extLst>
          </p:cNvPr>
          <p:cNvSpPr txBox="1"/>
          <p:nvPr/>
        </p:nvSpPr>
        <p:spPr>
          <a:xfrm>
            <a:off x="1463070" y="6082987"/>
            <a:ext cx="82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1</a:t>
            </a:r>
            <a:r>
              <a:rPr lang="en-US" dirty="0"/>
              <a:t>: Purpose of OOD Detection</a:t>
            </a:r>
          </a:p>
        </p:txBody>
      </p:sp>
    </p:spTree>
    <p:extLst>
      <p:ext uri="{BB962C8B-B14F-4D97-AF65-F5344CB8AC3E}">
        <p14:creationId xmlns:p14="http://schemas.microsoft.com/office/powerpoint/2010/main" val="30543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19CA-89F2-FF20-A77B-656418C1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26822-42DA-7886-729D-FC15B812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FeatureNorm</a:t>
            </a:r>
            <a:r>
              <a:rPr lang="en-US" sz="2400" dirty="0"/>
              <a:t> uses the L2-norm of the last feature vector before the final layer to calculate a score</a:t>
            </a:r>
            <a:r>
              <a:rPr lang="en-US" sz="2400" baseline="30000" dirty="0"/>
              <a:t>[6]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7D305-9E1A-4175-862D-DF054140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756848E-6689-9CA5-84A3-4C8EB80C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28" y="2517057"/>
            <a:ext cx="6482385" cy="3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A6E1-0824-526E-7963-74E8FB56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FeatureNorm</a:t>
            </a:r>
            <a:endParaRPr lang="en-US" dirty="0"/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B57DDDD0-B4B1-7D0C-9425-E222CFC9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19" y="1736725"/>
            <a:ext cx="57404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98105-2D6B-8777-1FFD-3D62EF96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295A-FFDD-00AA-0363-3636B206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FAA959C6-9397-7E20-3984-6D585C5E7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8" y="1634173"/>
            <a:ext cx="7345315" cy="44071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BEC8-7671-99C0-6F9B-2F766149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13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D530-1218-1F1B-823B-7D7B6E9F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ODIN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864EF049-FACB-532D-7D93-734F21C3B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0AD71-F317-A9FA-52C3-5EA19B7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3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C5A2-8889-1B20-CEFA-628560F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score depending on model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1343-7F40-7704-5936-9F306036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" name="Content Placeholder 9" descr="A graph with lines and a red line&#10;&#10;AI-generated content may be incorrect.">
            <a:extLst>
              <a:ext uri="{FF2B5EF4-FFF2-40B4-BE49-F238E27FC236}">
                <a16:creationId xmlns:a16="http://schemas.microsoft.com/office/drawing/2014/main" id="{D1D1C485-0314-3458-739E-3A09E750B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</p:spTree>
    <p:extLst>
      <p:ext uri="{BB962C8B-B14F-4D97-AF65-F5344CB8AC3E}">
        <p14:creationId xmlns:p14="http://schemas.microsoft.com/office/powerpoint/2010/main" val="175906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E6C3-7A9E-8B4E-3A71-CD19143F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9579710A-15BF-67D9-E3FA-C73A10010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C0DF-85A7-4475-B1A5-FBE27B66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A6D4-D9E9-4BDF-6C73-6165A02E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FeatureNorm</a:t>
            </a:r>
            <a:r>
              <a:rPr lang="en-US" dirty="0"/>
              <a:t> depending on model accuracy</a:t>
            </a:r>
          </a:p>
        </p:txBody>
      </p:sp>
      <p:pic>
        <p:nvPicPr>
          <p:cNvPr id="6" name="Content Placeholder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7D55EE10-7D68-17A3-0A7F-F4EF3BEB4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9" y="1736725"/>
            <a:ext cx="7175500" cy="430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BDE68-DF49-E4CD-815D-C1D1F4CC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82B9-2335-C455-69FE-56176ACD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B8B78-A9CA-CE9E-2D19-BC3ED11A5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Two approaches to OOD-Detection: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Exposure to auxiliary data</a:t>
            </a:r>
            <a:r>
              <a:rPr lang="en-US" sz="2000" dirty="0"/>
              <a:t>: Train the model on ID and OOD data</a:t>
            </a:r>
            <a:r>
              <a:rPr lang="en-US" sz="2000" baseline="30000" dirty="0"/>
              <a:t>[2,3]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u="sng" dirty="0"/>
              <a:t>Post-hoc methods</a:t>
            </a:r>
            <a:r>
              <a:rPr lang="en-US" sz="2000" dirty="0"/>
              <a:t>: Train the model only on ID data and then use model characteristics in response to input sample as score</a:t>
            </a:r>
            <a:r>
              <a:rPr lang="en-US" sz="2000" baseline="30000" dirty="0"/>
              <a:t>[1,4,5,6,7]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While the first method usually leads to better OOD detection it tends to lead to increased training cost and potentially comprises model performance</a:t>
            </a:r>
            <a:r>
              <a:rPr lang="en-US" sz="2400" baseline="30000" dirty="0"/>
              <a:t>[8]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4BCC4-1C22-8F3A-EFC5-CADD6082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A477-C510-6B83-B525-D4A7C190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703C8-F868-5D09-0938-D81E74E5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Leverage transfer learning for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Finetune Efficientnet-B0</a:t>
            </a:r>
            <a:r>
              <a:rPr lang="en-US" sz="2400" baseline="30000" dirty="0"/>
              <a:t>[10]</a:t>
            </a:r>
            <a:r>
              <a:rPr lang="en-US" sz="2400" dirty="0"/>
              <a:t> on Food-101 dataset according to best approach found by Phillip et al.</a:t>
            </a:r>
            <a:r>
              <a:rPr lang="en-US" sz="2400" baseline="30000" dirty="0"/>
              <a:t>[9] 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 save precious training time when not having to tune hyperparameters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standard transformation for all samples and </a:t>
            </a:r>
            <a:r>
              <a:rPr lang="en-US" sz="2400" dirty="0" err="1"/>
              <a:t>augementation</a:t>
            </a:r>
            <a:r>
              <a:rPr lang="en-US" sz="2400" dirty="0"/>
              <a:t> on train split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D867A-7165-1E89-202D-BC2B0DF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551-17AC-51FA-7E8A-518F2519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0A544-B7EA-3E62-57A4-F68985BD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multiple post-hoc OOD detection solutions and compare: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Maximum </a:t>
            </a:r>
            <a:r>
              <a:rPr lang="en-US" sz="2000" dirty="0" err="1"/>
              <a:t>Softmax</a:t>
            </a:r>
            <a:r>
              <a:rPr lang="en-US" sz="2000" dirty="0"/>
              <a:t> Probability (MSP)</a:t>
            </a:r>
            <a:r>
              <a:rPr lang="en-US" sz="2000" baseline="30000" dirty="0"/>
              <a:t>[5]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Out-Of-Distribution Detector (ODIN)</a:t>
            </a:r>
            <a:r>
              <a:rPr lang="en-US" sz="2000" baseline="30000" dirty="0"/>
              <a:t>[4]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Energy score</a:t>
            </a:r>
            <a:r>
              <a:rPr lang="en-US" sz="2000" baseline="30000" dirty="0"/>
              <a:t>[1]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Gradient Norm (</a:t>
            </a:r>
            <a:r>
              <a:rPr lang="en-US" sz="2000" dirty="0" err="1"/>
              <a:t>GradNorm</a:t>
            </a:r>
            <a:r>
              <a:rPr lang="en-US" sz="2000" dirty="0"/>
              <a:t>)</a:t>
            </a:r>
            <a:r>
              <a:rPr lang="en-US" sz="2000" baseline="30000" dirty="0"/>
              <a:t>[7]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Feature Norm (</a:t>
            </a:r>
            <a:r>
              <a:rPr lang="en-US" sz="2000" dirty="0" err="1"/>
              <a:t>FeatureNorm</a:t>
            </a:r>
            <a:r>
              <a:rPr lang="en-US" sz="2000" dirty="0"/>
              <a:t>)</a:t>
            </a:r>
            <a:r>
              <a:rPr lang="en-US" sz="2000" baseline="30000" dirty="0"/>
              <a:t>[6]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Additionally evaluate how well these metrics work on different model </a:t>
            </a:r>
            <a:r>
              <a:rPr lang="en-US" sz="2400" dirty="0" err="1"/>
              <a:t>accuracys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E6E17-A806-7D34-7D84-803F7C8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0B3A-2465-1714-709A-24CD5A80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427E-874B-BCD2-222B-3EF5921B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ID-Dataset</a:t>
            </a:r>
            <a:r>
              <a:rPr lang="en-US" sz="2400" dirty="0"/>
              <a:t>: Food-101</a:t>
            </a:r>
            <a:r>
              <a:rPr lang="en-US" sz="2400" baseline="30000" dirty="0"/>
              <a:t>[11]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food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101 classes with 1000 images each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OOD-Dataset: </a:t>
            </a:r>
            <a:r>
              <a:rPr lang="en-US" sz="2400" dirty="0"/>
              <a:t>Street View House Numbers (SVHN)</a:t>
            </a:r>
            <a:r>
              <a:rPr lang="en-US" sz="2400" baseline="30000" dirty="0"/>
              <a:t>[12]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house number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~600,000 cropped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684E-F62F-8E47-813B-74879FC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plate of pie and ice cream&#10;&#10;AI-generated content may be incorrect.">
            <a:extLst>
              <a:ext uri="{FF2B5EF4-FFF2-40B4-BE49-F238E27FC236}">
                <a16:creationId xmlns:a16="http://schemas.microsoft.com/office/drawing/2014/main" id="{4AF20802-50A5-2005-A958-489764261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68" y="1634836"/>
            <a:ext cx="1717368" cy="1147148"/>
          </a:xfrm>
          <a:prstGeom prst="rect">
            <a:avLst/>
          </a:prstGeom>
        </p:spPr>
      </p:pic>
      <p:pic>
        <p:nvPicPr>
          <p:cNvPr id="8" name="Picture 7" descr="A bowl of food on a white plate&#10;&#10;AI-generated content may be incorrect.">
            <a:extLst>
              <a:ext uri="{FF2B5EF4-FFF2-40B4-BE49-F238E27FC236}">
                <a16:creationId xmlns:a16="http://schemas.microsoft.com/office/drawing/2014/main" id="{51F7684F-7D59-4032-B2CE-E5EABAC4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9584"/>
            <a:ext cx="1600491" cy="1600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AF9FA-03FF-683D-8794-E76A5679A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84" y="4329770"/>
            <a:ext cx="1346468" cy="1346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B403C-28A6-6D99-85DA-DEB5B8F3A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81" y="4329769"/>
            <a:ext cx="1346469" cy="13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3B75-1255-CF9B-386A-64A4137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A219-EC62-BA4F-864B-F86F7E9F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437"/>
            <a:ext cx="8596668" cy="32190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Textures DTD</a:t>
            </a:r>
            <a:r>
              <a:rPr lang="en-US" sz="2400" baseline="30000" dirty="0"/>
              <a:t>[13]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Images of textures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5640 images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OOD-Dataset</a:t>
            </a:r>
            <a:r>
              <a:rPr lang="en-US" sz="2400" dirty="0"/>
              <a:t>: Places-365 small</a:t>
            </a:r>
            <a:r>
              <a:rPr lang="en-US" sz="2400" baseline="30000" dirty="0"/>
              <a:t>[14]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Real-world images of scenes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1.8 million images in 365 categories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40B5-FBBC-EAD8-FE22-C1560EAE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2AC6-481F-4D5B-BFB3-31689B588E5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C6216C-AEBD-DFAF-F347-16C128E83B1B}"/>
              </a:ext>
            </a:extLst>
          </p:cNvPr>
          <p:cNvSpPr/>
          <p:nvPr/>
        </p:nvSpPr>
        <p:spPr>
          <a:xfrm>
            <a:off x="813345" y="5357355"/>
            <a:ext cx="2212258" cy="9004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0D381-CB9C-DF32-537D-AE3CBA88F5B3}"/>
              </a:ext>
            </a:extLst>
          </p:cNvPr>
          <p:cNvSpPr txBox="1"/>
          <p:nvPr/>
        </p:nvSpPr>
        <p:spPr>
          <a:xfrm>
            <a:off x="3180189" y="5311927"/>
            <a:ext cx="5410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of the OOD-Datasets were chosen because their semantic dissimilarity to the Food-101 dataset and their research adaptation</a:t>
            </a:r>
            <a:r>
              <a:rPr lang="en-US" sz="2000" baseline="30000" dirty="0"/>
              <a:t>[1,7]</a:t>
            </a:r>
            <a:endParaRPr lang="en-US" sz="2000" dirty="0"/>
          </a:p>
        </p:txBody>
      </p:sp>
      <p:pic>
        <p:nvPicPr>
          <p:cNvPr id="12" name="Picture 11" descr="A close-up of a striped fabric&#10;&#10;AI-generated content may be incorrect.">
            <a:extLst>
              <a:ext uri="{FF2B5EF4-FFF2-40B4-BE49-F238E27FC236}">
                <a16:creationId xmlns:a16="http://schemas.microsoft.com/office/drawing/2014/main" id="{1C04D830-8E27-A17E-F359-C829016CC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4837"/>
            <a:ext cx="1314911" cy="1322848"/>
          </a:xfrm>
          <a:prstGeom prst="rect">
            <a:avLst/>
          </a:prstGeom>
        </p:spPr>
      </p:pic>
      <p:pic>
        <p:nvPicPr>
          <p:cNvPr id="14" name="Picture 13" descr="A close-up of grey sticks&#10;&#10;AI-generated content may be incorrect.">
            <a:extLst>
              <a:ext uri="{FF2B5EF4-FFF2-40B4-BE49-F238E27FC236}">
                <a16:creationId xmlns:a16="http://schemas.microsoft.com/office/drawing/2014/main" id="{5699AF8C-CDEE-EA17-D361-68DD3B0F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02" y="1634837"/>
            <a:ext cx="1388206" cy="1322848"/>
          </a:xfrm>
          <a:prstGeom prst="rect">
            <a:avLst/>
          </a:prstGeom>
        </p:spPr>
      </p:pic>
      <p:pic>
        <p:nvPicPr>
          <p:cNvPr id="16" name="Picture 15" descr="A baby crawling on a wooden walkway&#10;&#10;AI-generated content may be incorrect.">
            <a:extLst>
              <a:ext uri="{FF2B5EF4-FFF2-40B4-BE49-F238E27FC236}">
                <a16:creationId xmlns:a16="http://schemas.microsoft.com/office/drawing/2014/main" id="{FB8945B0-336E-3819-764E-8FDC7A556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6" y="3502429"/>
            <a:ext cx="956113" cy="1441640"/>
          </a:xfrm>
          <a:prstGeom prst="rect">
            <a:avLst/>
          </a:prstGeom>
        </p:spPr>
      </p:pic>
      <p:pic>
        <p:nvPicPr>
          <p:cNvPr id="18" name="Picture 17" descr="A gas station with a few gas pumps&#10;&#10;AI-generated content may be incorrect.">
            <a:extLst>
              <a:ext uri="{FF2B5EF4-FFF2-40B4-BE49-F238E27FC236}">
                <a16:creationId xmlns:a16="http://schemas.microsoft.com/office/drawing/2014/main" id="{2F62DBC8-3375-6842-BBF1-A02281704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00" y="3502429"/>
            <a:ext cx="1923125" cy="14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1701</Words>
  <Application>Microsoft Office PowerPoint</Application>
  <PresentationFormat>Widescreen</PresentationFormat>
  <Paragraphs>226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Arial</vt:lpstr>
      <vt:lpstr>Cambria Math</vt:lpstr>
      <vt:lpstr>Trebuchet MS</vt:lpstr>
      <vt:lpstr>Trebuchet MS (Body)</vt:lpstr>
      <vt:lpstr>Wingdings 3</vt:lpstr>
      <vt:lpstr>Facet</vt:lpstr>
      <vt:lpstr>Advanced Out-Of-Distribution (OOD) Detection for  Multi-Class Classification</vt:lpstr>
      <vt:lpstr>Outline</vt:lpstr>
      <vt:lpstr>Introduction</vt:lpstr>
      <vt:lpstr>Introduction</vt:lpstr>
      <vt:lpstr>Related Work</vt:lpstr>
      <vt:lpstr>Proposed Methods</vt:lpstr>
      <vt:lpstr>Proposed Methods</vt:lpstr>
      <vt:lpstr>Datasets and Metrics </vt:lpstr>
      <vt:lpstr>Datasets and Metrics</vt:lpstr>
      <vt:lpstr>Datasets and Metrics</vt:lpstr>
      <vt:lpstr>Datasets and Metrics</vt:lpstr>
      <vt:lpstr>Implementation Detail</vt:lpstr>
      <vt:lpstr>Experimental results</vt:lpstr>
      <vt:lpstr>Experimental results</vt:lpstr>
      <vt:lpstr>Experimental results</vt:lpstr>
      <vt:lpstr>Experimental results</vt:lpstr>
      <vt:lpstr>Conclusion and future work</vt:lpstr>
      <vt:lpstr>Conclusion and future work</vt:lpstr>
      <vt:lpstr>References</vt:lpstr>
      <vt:lpstr>References</vt:lpstr>
      <vt:lpstr>References</vt:lpstr>
      <vt:lpstr>References</vt:lpstr>
      <vt:lpstr>ID-Data samples</vt:lpstr>
      <vt:lpstr>Augmentation Pipeline</vt:lpstr>
      <vt:lpstr>Augmentation Pipeline</vt:lpstr>
      <vt:lpstr>The Efficient-Net B0</vt:lpstr>
      <vt:lpstr>Training Process and hyperparameters</vt:lpstr>
      <vt:lpstr>Training Process and hyperparameters</vt:lpstr>
      <vt:lpstr>Direct Dataset Comparison</vt:lpstr>
      <vt:lpstr>How does Score-based OOD detection work?</vt:lpstr>
      <vt:lpstr>MSP</vt:lpstr>
      <vt:lpstr>MSP</vt:lpstr>
      <vt:lpstr>ODIN</vt:lpstr>
      <vt:lpstr>ODIN</vt:lpstr>
      <vt:lpstr>Energy score</vt:lpstr>
      <vt:lpstr>Energy score</vt:lpstr>
      <vt:lpstr>Energy score</vt:lpstr>
      <vt:lpstr>GradNorm</vt:lpstr>
      <vt:lpstr>GradNorm</vt:lpstr>
      <vt:lpstr>FeatureNorm</vt:lpstr>
      <vt:lpstr>FeatureNorm</vt:lpstr>
      <vt:lpstr>MSP depending on model accuracy</vt:lpstr>
      <vt:lpstr>ODIN depending on model accuracy</vt:lpstr>
      <vt:lpstr>Energy score depending on model accuracy</vt:lpstr>
      <vt:lpstr>GradNorm depending on model accuracy</vt:lpstr>
      <vt:lpstr>FeatureNorm depending on model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Janne Rotter</dc:creator>
  <cp:lastModifiedBy>Janne Rotter</cp:lastModifiedBy>
  <cp:revision>18</cp:revision>
  <dcterms:created xsi:type="dcterms:W3CDTF">2025-05-22T11:00:20Z</dcterms:created>
  <dcterms:modified xsi:type="dcterms:W3CDTF">2025-05-24T11:41:49Z</dcterms:modified>
</cp:coreProperties>
</file>